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0" r:id="rId7"/>
    <p:sldId id="265" r:id="rId8"/>
    <p:sldId id="261" r:id="rId9"/>
    <p:sldId id="273" r:id="rId10"/>
    <p:sldId id="270" r:id="rId11"/>
    <p:sldId id="271" r:id="rId12"/>
    <p:sldId id="272" r:id="rId13"/>
    <p:sldId id="266" r:id="rId14"/>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varScale="1">
        <p:scale>
          <a:sx n="169" d="100"/>
          <a:sy n="169" d="100"/>
        </p:scale>
        <p:origin x="150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2/23/2026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complete-the-pe-and-sport-premium-expenditure-reporting-return?utm_source=chatgpt.co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www.gov.uk/government/publications/pe-and-sport-premium-conditions-of-grant-2024-to-2025?utm_source=chatgpt.com" TargetMode="External"/><Relationship Id="rId4" Type="http://schemas.openxmlformats.org/officeDocument/2006/relationships/hyperlink" Target="https://www.gov.uk/guidance/pe-and-sport-premium-for-primary-schoo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358603234"/>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9C9E-67AA-3F69-6298-2FABAAE6F0B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28FF5A9-AA58-DE6F-B862-5B3888BD018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4FD8F61E-148C-155F-6101-FF65E37D4262}"/>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94E688-6515-9815-BF4B-1059CEF1B1F6}"/>
              </a:ext>
            </a:extLst>
          </p:cNvPr>
          <p:cNvGraphicFramePr>
            <a:graphicFrameLocks noGrp="1"/>
          </p:cNvGraphicFramePr>
          <p:nvPr>
            <p:extLst>
              <p:ext uri="{D42A27DB-BD31-4B8C-83A1-F6EECF244321}">
                <p14:modId xmlns:p14="http://schemas.microsoft.com/office/powerpoint/2010/main" val="3002046102"/>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65503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7E74-3833-29CE-207E-3CF48DC16C3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AEBBDF-DE55-F66C-1809-BA1423BE9834}"/>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E5778-2ABF-786D-E9E1-7E651E56A44F}"/>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49DC3219-B457-2767-3A43-739FED7A8C4E}"/>
              </a:ext>
            </a:extLst>
          </p:cNvPr>
          <p:cNvGraphicFramePr>
            <a:graphicFrameLocks noGrp="1"/>
          </p:cNvGraphicFramePr>
          <p:nvPr>
            <p:extLst>
              <p:ext uri="{D42A27DB-BD31-4B8C-83A1-F6EECF244321}">
                <p14:modId xmlns:p14="http://schemas.microsoft.com/office/powerpoint/2010/main" val="2245848505"/>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4238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26348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63646"/>
            <a:ext cx="5695149"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reporting return.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can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upload</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data</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(including</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swimming) from this template onto this platform once it becomes accessible.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Before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how</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going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for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should</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reflect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and evaluate the impact of your use of you PE and sport premium funding in 2024/25.</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should 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evaluation</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of</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last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to help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what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 year, how you will do it, and what impact you expect it to have. </a:t>
            </a: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Complete the PE and sport premium expenditure reporting return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PE and sport premium for primary schools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PE and sport premium: conditions of grant 2024 to 2025 -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i="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dirty="0"/>
              <a:t>Remember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395314641"/>
              </p:ext>
            </p:extLst>
          </p:nvPr>
        </p:nvGraphicFramePr>
        <p:xfrm>
          <a:off x="298297" y="1672070"/>
          <a:ext cx="5530128" cy="242080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Primary pupils can independently swim 25 </a:t>
                      </a:r>
                      <a:r>
                        <a:rPr lang="en-US" sz="700" dirty="0" err="1">
                          <a:latin typeface="Calibri" panose="020F0502020204030204" pitchFamily="34" charset="0"/>
                          <a:cs typeface="Calibri" panose="020F0502020204030204" pitchFamily="34" charset="0"/>
                        </a:rPr>
                        <a:t>metres</a:t>
                      </a:r>
                      <a:r>
                        <a:rPr lang="en-US" sz="700" dirty="0">
                          <a:latin typeface="Calibri" panose="020F0502020204030204" pitchFamily="34" charset="0"/>
                          <a:cs typeface="Calibri" panose="020F0502020204030204" pitchFamily="34" charset="0"/>
                        </a:rPr>
                        <a:t>.  At the start of their swimming lessons some were unable to confidently swim 25 </a:t>
                      </a:r>
                      <a:r>
                        <a:rPr lang="en-US" sz="700" dirty="0" err="1">
                          <a:latin typeface="Calibri" panose="020F0502020204030204" pitchFamily="34" charset="0"/>
                          <a:cs typeface="Calibri" panose="020F0502020204030204" pitchFamily="34" charset="0"/>
                        </a:rPr>
                        <a:t>metres</a:t>
                      </a:r>
                      <a:r>
                        <a:rPr lang="en-US" sz="700" dirty="0">
                          <a:latin typeface="Calibri" panose="020F0502020204030204" pitchFamily="34" charset="0"/>
                          <a:cs typeface="Calibri" panose="020F0502020204030204" pitchFamily="34" charset="0"/>
                        </a:rPr>
                        <a:t>.</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Pupils receive achievement certificates.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All primary pupils have had the opportunity to learn different strokes.  All have engaged and have had multiple swimming lessons to achieve this.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This is an ongoing learning opportunity at our weekly swimming lessons.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FE197E3-816B-103F-5443-0FF70B38E1D9}"/>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623E1137-5874-5AF5-E33D-0283DCF09A03}"/>
              </a:ext>
            </a:extLst>
          </p:cNvPr>
          <p:cNvSpPr/>
          <p:nvPr/>
        </p:nvSpPr>
        <p:spPr>
          <a:xfrm>
            <a:off x="15164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1356586451"/>
              </p:ext>
            </p:extLst>
          </p:nvPr>
        </p:nvGraphicFramePr>
        <p:xfrm>
          <a:off x="241825" y="283020"/>
          <a:ext cx="5530128" cy="390144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Staff have been trained in the use of daily sensory circuits.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All pupils access the sensory circuit on arrival at school and through out the day.  This was a new focus on sensory needs to regulate pupils after long car journeys coming into school.</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Daily sensory circuit in the main school hall. Pupils also have daily use of the mini gym, located within the Primary school.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have purchased a wide range of gym and sensory equipment to regulate their sensory need.</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Pupils attend gymnastic sessions once a week offsite with a qualified gymnastics instructor.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Pupils have regular sessions at the local skatepark using scooters and skateboards.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Pupils have PE lessons once a week to experience different sports such as, curling, short map bowls, pickleball.</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Pupils have regular sessions on pushbikes, using a custom made circuit.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purchased 3 go-carts and all pupils have access to using them on a weekly basis.</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C0FE35C-D015-5924-5AA8-4FAE00537F08}"/>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1156B0D5-CD92-3A4E-5E05-AA4D983A4A24}"/>
              </a:ext>
            </a:extLst>
          </p:cNvPr>
          <p:cNvSpPr/>
          <p:nvPr/>
        </p:nvSpPr>
        <p:spPr>
          <a:xfrm>
            <a:off x="159264" y="17556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3263694106"/>
              </p:ext>
            </p:extLst>
          </p:nvPr>
        </p:nvGraphicFramePr>
        <p:xfrm>
          <a:off x="241825" y="283020"/>
          <a:ext cx="5530128" cy="37795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Pupils have PE lessons once a week to experience different sports such as, curling, short map bowls, pickleball.</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The purchase of go-carts has increased the engagement across the whole school of trying something different, therefore increasing their confidence.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All pupils have the opportunity to try the different sports offered.  The variety of sports offered allows pupils to excel in something not generally offered to primary age pupils.  This increases their confidence and self-esteem.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have previously encouraged competitiveness within the PE syllabus however due to the cohort of our children this becomes challenging for them.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696298"/>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t>Think about specific areas of need such as </a:t>
            </a:r>
            <a:r>
              <a:rPr lang="en-US" sz="850" b="1" dirty="0"/>
              <a:t>inactive girls, SEND and disadvantaged pupils</a:t>
            </a:r>
          </a:p>
          <a:p>
            <a:pPr marL="171450" indent="-171450">
              <a:lnSpc>
                <a:spcPct val="124000"/>
              </a:lnSpc>
              <a:buFont typeface="Arial" panose="020B0604020202020204" pitchFamily="34" charset="0"/>
              <a:buChar char="•"/>
            </a:pPr>
            <a:r>
              <a:rPr lang="en-US" sz="850" dirty="0"/>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t>Consider which of the 5 key areas improvements will be focusing on:</a:t>
            </a:r>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857808952"/>
              </p:ext>
            </p:extLst>
          </p:nvPr>
        </p:nvGraphicFramePr>
        <p:xfrm>
          <a:off x="315269" y="2352676"/>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E8B5FDB1-5538-DC46-5C8D-0386BD9BBC8C}"/>
              </a:ext>
            </a:extLst>
          </p:cNvPr>
          <p:cNvSpPr/>
          <p:nvPr/>
        </p:nvSpPr>
        <p:spPr>
          <a:xfrm>
            <a:off x="16752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687161117"/>
              </p:ext>
            </p:extLst>
          </p:nvPr>
        </p:nvGraphicFramePr>
        <p:xfrm>
          <a:off x="241825" y="283020"/>
          <a:ext cx="5530128" cy="3609527"/>
        </p:xfrm>
        <a:graphic>
          <a:graphicData uri="http://schemas.openxmlformats.org/drawingml/2006/table">
            <a:tbl>
              <a:tblPr firstRow="1" bandRow="1">
                <a:tableStyleId>{5C22544A-7EE6-4342-B048-85BDC9FD1C3A}</a:tableStyleId>
              </a:tblPr>
              <a:tblGrid>
                <a:gridCol w="1290205">
                  <a:extLst>
                    <a:ext uri="{9D8B030D-6E8A-4147-A177-3AD203B41FA5}">
                      <a16:colId xmlns:a16="http://schemas.microsoft.com/office/drawing/2014/main" val="1397519339"/>
                    </a:ext>
                  </a:extLst>
                </a:gridCol>
                <a:gridCol w="1515011">
                  <a:extLst>
                    <a:ext uri="{9D8B030D-6E8A-4147-A177-3AD203B41FA5}">
                      <a16:colId xmlns:a16="http://schemas.microsoft.com/office/drawing/2014/main" val="279180329"/>
                    </a:ext>
                  </a:extLst>
                </a:gridCol>
                <a:gridCol w="1362456">
                  <a:extLst>
                    <a:ext uri="{9D8B030D-6E8A-4147-A177-3AD203B41FA5}">
                      <a16:colId xmlns:a16="http://schemas.microsoft.com/office/drawing/2014/main" val="1419483341"/>
                    </a:ext>
                  </a:extLst>
                </a:gridCol>
                <a:gridCol w="1362456">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algn="l">
                        <a:lnSpc>
                          <a:spcPct val="100000"/>
                        </a:lnSpc>
                      </a:pPr>
                      <a:r>
                        <a:rPr lang="en-US" sz="600" dirty="0">
                          <a:latin typeface="Calibri" panose="020F0502020204030204" pitchFamily="34" charset="0"/>
                          <a:cs typeface="Calibri" panose="020F0502020204030204" pitchFamily="34" charset="0"/>
                        </a:rPr>
                        <a:t>Focus on teacher training ensuring all teachers are confident to enjoy teaching High Quality Physical Education.</a:t>
                      </a:r>
                    </a:p>
                    <a:p>
                      <a:pPr algn="l">
                        <a:lnSpc>
                          <a:spcPct val="100000"/>
                        </a:lnSpc>
                      </a:pPr>
                      <a:endParaRPr lang="en-US" sz="600" dirty="0">
                        <a:latin typeface="Calibri" panose="020F0502020204030204" pitchFamily="34" charset="0"/>
                        <a:cs typeface="Calibri" panose="020F0502020204030204" pitchFamily="34" charset="0"/>
                      </a:endParaRP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To ensure all children are participating in two hours a week of high-quality PE every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confidence surveys, pupils attainment data, lesson observation reviews, pupil voice.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2240165"/>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Please aim to use this as a live working document through the year. </a:t>
            </a:r>
          </a:p>
          <a:p>
            <a:pPr>
              <a:lnSpc>
                <a:spcPct val="124000"/>
              </a:lnSpc>
            </a:pPr>
            <a:endParaRPr lang="en-US" sz="500" dirty="0"/>
          </a:p>
          <a:p>
            <a:pPr marL="171450" indent="-171450">
              <a:lnSpc>
                <a:spcPct val="124000"/>
              </a:lnSpc>
              <a:buFont typeface="Arial" panose="020B0604020202020204" pitchFamily="34" charset="0"/>
              <a:buChar char="•"/>
            </a:pPr>
            <a:r>
              <a:rPr lang="en-US" sz="850" dirty="0"/>
              <a:t>Keep returning to this to evidence adaptations and progress made through the PESSPA opportunities you provide.</a:t>
            </a:r>
          </a:p>
          <a:p>
            <a:pPr>
              <a:lnSpc>
                <a:spcPct val="124000"/>
              </a:lnSpc>
            </a:pPr>
            <a:endParaRPr lang="en-US" sz="500" dirty="0"/>
          </a:p>
          <a:p>
            <a:pPr marL="171450" indent="-171450">
              <a:lnSpc>
                <a:spcPct val="124000"/>
              </a:lnSpc>
              <a:buFont typeface="Arial" panose="020B0604020202020204" pitchFamily="34" charset="0"/>
              <a:buChar char="•"/>
            </a:pPr>
            <a:r>
              <a:rPr lang="en-US" sz="850" dirty="0"/>
              <a:t>There is no set number of objectives you must have. </a:t>
            </a:r>
          </a:p>
          <a:p>
            <a:pPr>
              <a:lnSpc>
                <a:spcPct val="124000"/>
              </a:lnSpc>
            </a:pPr>
            <a:endParaRPr lang="en-US" sz="500" dirty="0"/>
          </a:p>
          <a:p>
            <a:pPr marL="171450" indent="-171450">
              <a:lnSpc>
                <a:spcPct val="124000"/>
              </a:lnSpc>
              <a:buFont typeface="Arial" panose="020B0604020202020204" pitchFamily="34" charset="0"/>
              <a:buChar char="•"/>
            </a:pPr>
            <a:r>
              <a:rPr lang="en-US" sz="850" dirty="0"/>
              <a:t>Make as many or as few as you see fit that will support your aims for the year ahead. </a:t>
            </a:r>
          </a:p>
          <a:p>
            <a:pPr>
              <a:lnSpc>
                <a:spcPct val="124000"/>
              </a:lnSpc>
            </a:pPr>
            <a:endParaRPr lang="en-US" sz="500" dirty="0"/>
          </a:p>
          <a:p>
            <a:pPr marL="171450" indent="-171450">
              <a:lnSpc>
                <a:spcPct val="124000"/>
              </a:lnSpc>
              <a:buFont typeface="Arial" panose="020B0604020202020204" pitchFamily="34" charset="0"/>
              <a:buChar char="•"/>
            </a:pPr>
            <a:r>
              <a:rPr lang="en-US" sz="850" dirty="0"/>
              <a:t>Consider which of the 5 key areas improvements will be focusing on: </a:t>
            </a:r>
          </a:p>
          <a:p>
            <a:pPr>
              <a:lnSpc>
                <a:spcPct val="124000"/>
              </a:lnSpc>
            </a:pPr>
            <a:endParaRPr lang="en-US" sz="500" dirty="0"/>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B36-0064-E168-7038-3FC8704FBAB7}"/>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2969350-C89D-DCEF-42F1-FBCB2DDD41B0}"/>
              </a:ext>
            </a:extLst>
          </p:cNvPr>
          <p:cNvPicPr>
            <a:picLocks noChangeAspect="1"/>
          </p:cNvPicPr>
          <p:nvPr/>
        </p:nvPicPr>
        <p:blipFill>
          <a:blip r:embed="rId2"/>
          <a:stretch>
            <a:fillRect/>
          </a:stretch>
        </p:blipFill>
        <p:spPr>
          <a:xfrm>
            <a:off x="-16769" y="0"/>
            <a:ext cx="6166284" cy="4322536"/>
          </a:xfrm>
          <a:prstGeom prst="rect">
            <a:avLst/>
          </a:prstGeom>
        </p:spPr>
      </p:pic>
      <p:graphicFrame>
        <p:nvGraphicFramePr>
          <p:cNvPr id="2" name="Table 1">
            <a:extLst>
              <a:ext uri="{FF2B5EF4-FFF2-40B4-BE49-F238E27FC236}">
                <a16:creationId xmlns:a16="http://schemas.microsoft.com/office/drawing/2014/main" id="{225C9E27-D120-FB0E-EDFD-E98BBC05173C}"/>
              </a:ext>
            </a:extLst>
          </p:cNvPr>
          <p:cNvGraphicFramePr>
            <a:graphicFrameLocks noGrp="1"/>
          </p:cNvGraphicFramePr>
          <p:nvPr>
            <p:extLst>
              <p:ext uri="{D42A27DB-BD31-4B8C-83A1-F6EECF244321}">
                <p14:modId xmlns:p14="http://schemas.microsoft.com/office/powerpoint/2010/main" val="3531612602"/>
              </p:ext>
            </p:extLst>
          </p:nvPr>
        </p:nvGraphicFramePr>
        <p:xfrm>
          <a:off x="294842" y="839137"/>
          <a:ext cx="5530128" cy="32537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74420">
                  <a:extLst>
                    <a:ext uri="{9D8B030D-6E8A-4147-A177-3AD203B41FA5}">
                      <a16:colId xmlns:a16="http://schemas.microsoft.com/office/drawing/2014/main" val="3874769663"/>
                    </a:ext>
                  </a:extLst>
                </a:gridCol>
                <a:gridCol w="1432560">
                  <a:extLst>
                    <a:ext uri="{9D8B030D-6E8A-4147-A177-3AD203B41FA5}">
                      <a16:colId xmlns:a16="http://schemas.microsoft.com/office/drawing/2014/main" val="279180329"/>
                    </a:ext>
                  </a:extLst>
                </a:gridCol>
                <a:gridCol w="1501140">
                  <a:extLst>
                    <a:ext uri="{9D8B030D-6E8A-4147-A177-3AD203B41FA5}">
                      <a16:colId xmlns:a16="http://schemas.microsoft.com/office/drawing/2014/main" val="1419483341"/>
                    </a:ext>
                  </a:extLst>
                </a:gridCol>
                <a:gridCol w="102437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Develop lunchtime play provision to increase activity for least active groups.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Develop pupil leadership (training </a:t>
                      </a:r>
                      <a:r>
                        <a:rPr lang="en-US" sz="600" dirty="0" err="1">
                          <a:solidFill>
                            <a:schemeClr val="tx1"/>
                          </a:solidFill>
                          <a:latin typeface="Calibri" panose="020F0502020204030204" pitchFamily="34" charset="0"/>
                          <a:cs typeface="Calibri" panose="020F0502020204030204" pitchFamily="34" charset="0"/>
                        </a:rPr>
                        <a:t>programme</a:t>
                      </a:r>
                      <a:r>
                        <a:rPr lang="en-US" sz="600" dirty="0">
                          <a:solidFill>
                            <a:schemeClr val="tx1"/>
                          </a:solidFill>
                          <a:latin typeface="Calibri" panose="020F0502020204030204" pitchFamily="34" charset="0"/>
                          <a:cs typeface="Calibri" panose="020F0502020204030204" pitchFamily="34" charset="0"/>
                        </a:rPr>
                        <a:t>), Midday supervisor training, Staff CDP to develop their understanding of games and play, Range of equipment, Youth voice activities to understand pupils wants and needs Outdoor play provision such as OPAL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 confident and competent group of activity leaders that take initiative and create a more active and inclusive playground for all pupils. Midday supervisors and all staff leading a range of physical activities and joining in with movement daily to role model. A happier, more active playground that meets the needs of all pupils especially SEND and girls.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50" dirty="0">
                          <a:solidFill>
                            <a:schemeClr val="tx1"/>
                          </a:solidFill>
                          <a:latin typeface="Calibri" panose="020F0502020204030204" pitchFamily="34" charset="0"/>
                          <a:cs typeface="Calibri" panose="020F0502020204030204" pitchFamily="34" charset="0"/>
                        </a:rPr>
                        <a:t>Youth voice data through half-termly surveys and interviews/group discussions with a variety of pupils (leaders, children participating and those that are less active at break times). Conduct regular observations of the playground to gauge activity levels of the least active children. Staff voice and feedback.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Activity leaders are leading a broad range of activities and actively seeking children that are not engaged in physical activity during lunch times. Midday supervisors have grown in confidence and far more active and engaged in games with the children. Lunch times are more active with children having fun. Activity options have been tailored to suit the needs of SEND pupils through considerate choices of equipment and the types of games played. Girls are proving to be the hardest group to engage as some are still choosing not to be active.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Continued training for activity leaders and bringing new leaders into the group to bring new ideas and expertise. More leaders will also mean more activities are able to be delivered. Continued training with midday supervisors. Establish lead midday supervisors to empower them and give them ownership. Continue to listen to SEND pupils and tailor activities to their needs and wants. Focus priorities on engaging girls. Work with least active girls to create activities that are meaningful and enjoyable for them. Do they want to be activity leaders for younger children to give them purpose and confidence?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100 out of 100 activity leaders want to carry on with this role next year. 30 more children have enquired to joining the team. Meetings and the end of year survey have shown all leaders feel positive and enjoy making a difference for others. Interviews by random selection were conducted and 92% of pupils were either 'happy' or 'very happy' with the activities on offer at lunch time. End of year physical activity survey findings such as: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Am I involved with games at lunch       time - 89%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Do I enjoy lunch time? 97%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Have I joined in with a game with the activity leaders? 100% Yes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Physical Resources - £1000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CPD for staff - £500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OPAL - £8000</a:t>
                      </a: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
        <p:nvSpPr>
          <p:cNvPr id="5" name="TextBox 4">
            <a:extLst>
              <a:ext uri="{FF2B5EF4-FFF2-40B4-BE49-F238E27FC236}">
                <a16:creationId xmlns:a16="http://schemas.microsoft.com/office/drawing/2014/main" id="{7C0CE318-2120-E324-9292-5A86D8597144}"/>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6" name="TextBox 5">
            <a:extLst>
              <a:ext uri="{FF2B5EF4-FFF2-40B4-BE49-F238E27FC236}">
                <a16:creationId xmlns:a16="http://schemas.microsoft.com/office/drawing/2014/main" id="{06D3BCB3-9898-8FE9-7C31-95AA52B74F02}"/>
              </a:ext>
            </a:extLst>
          </p:cNvPr>
          <p:cNvSpPr txBox="1"/>
          <p:nvPr/>
        </p:nvSpPr>
        <p:spPr>
          <a:xfrm>
            <a:off x="241826" y="599839"/>
            <a:ext cx="3255432" cy="215444"/>
          </a:xfrm>
          <a:prstGeom prst="rect">
            <a:avLst/>
          </a:prstGeom>
          <a:noFill/>
        </p:spPr>
        <p:txBody>
          <a:bodyPr wrap="square" rtlCol="0">
            <a:spAutoFit/>
          </a:bodyPr>
          <a:lstStyle/>
          <a:p>
            <a:r>
              <a:rPr lang="en-US" sz="800" b="1" dirty="0">
                <a:solidFill>
                  <a:srgbClr val="FF0000"/>
                </a:solidFill>
                <a:latin typeface="Calibri" panose="020F0502020204030204" pitchFamily="34" charset="0"/>
                <a:cs typeface="Calibri" panose="020F0502020204030204" pitchFamily="34" charset="0"/>
              </a:rPr>
              <a:t>Example objective shown below is for reference purposes only:</a:t>
            </a:r>
          </a:p>
        </p:txBody>
      </p:sp>
    </p:spTree>
    <p:extLst>
      <p:ext uri="{BB962C8B-B14F-4D97-AF65-F5344CB8AC3E}">
        <p14:creationId xmlns:p14="http://schemas.microsoft.com/office/powerpoint/2010/main" val="2070466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2382</Words>
  <Application>Microsoft Office PowerPoint</Application>
  <PresentationFormat>Custom</PresentationFormat>
  <Paragraphs>330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Rock</dc:creator>
  <cp:lastModifiedBy>Deborah Guyler</cp:lastModifiedBy>
  <cp:revision>17</cp:revision>
  <dcterms:created xsi:type="dcterms:W3CDTF">2025-10-08T18:09:30Z</dcterms:created>
  <dcterms:modified xsi:type="dcterms:W3CDTF">2026-02-23T15:56:45Z</dcterms:modified>
</cp:coreProperties>
</file>